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8.png" ContentType="image/png"/>
  <Override PartName="/ppt/media/image29.png" ContentType="image/png"/>
  <Override PartName="/ppt/media/image30.png" ContentType="image/pn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F6C5F44-D7AD-4BF6-92E9-6A6760B8B62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CDAC0FD-AADD-4B24-80F6-7718B1A07BC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E16BD67-00B1-4E1D-9B70-DF0017F75BAF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C4F00F8-1421-4323-9B65-AE475FF37448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CC51CB9-1573-477A-961B-37D2AC5ACC3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6BB6D76-E8CC-4750-82F5-D195D6768BB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A875DF2-564A-49AF-8E1B-51F6F012802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C257014-9B10-4114-9999-7ECB8C81374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0864384-C6D7-48DD-B22B-895D6B0B2C8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FA110FB-ED5E-46DF-8E98-A06310AC521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465CAA0-F40B-4D4A-BEC8-81C5414C7CB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7970D76-5CC1-48AD-B258-5B5E9CC7AAB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E8FFE13-F706-4E75-950A-F579DB27E75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8CC8E8E-7FA1-463A-BE77-6AA266087CE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3F6D50C-5CC3-45F9-9A0A-26D7E35FD0A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5D2B8B1-4475-4E57-A672-A99C8CF1E61A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90FF0BD-6CDF-4F9B-8096-158F39EB5E12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2765930-BB6B-43CA-B923-8631B99AF1A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D21FE22-6A5C-4968-BD82-D4869660CC9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172816E-7B25-4545-90B5-EF16B697E87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pt-BR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E01D0ED-32AE-4166-9B4E-A6B81B6D495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FDE9D14-8406-4448-B7F1-A6E903CAAA6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102B678-F977-4F12-97EC-007BF861972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pt-B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93F10F9-9EA2-4C8A-B3BE-A4094B37F98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r>
              <a:rPr b="0" lang="pt-BR" sz="60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defRPr b="0" lang="pt-BR" sz="1400" spc="-1" strike="noStrike">
                <a:latin typeface="Times New Roman"/>
              </a:defRPr>
            </a:lvl1pPr>
          </a:lstStyle>
          <a:p>
            <a:r>
              <a:rPr b="0" lang="pt-BR" sz="1400" spc="-1" strike="noStrike">
                <a:latin typeface="Times New Roman"/>
              </a:rPr>
              <a:t>&lt;data/hora&gt;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pt-BR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pt-BR" sz="1400" spc="-1" strike="noStrike">
                <a:latin typeface="Times New Roman"/>
              </a:rPr>
              <a:t>&lt;rodapé&gt;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pt-BR" sz="12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74D19860-609A-4344-84BD-B8467C56E6A4}" type="slidenum">
              <a:rPr b="0" lang="pt-BR" sz="1200" spc="-1" strike="noStrike">
                <a:solidFill>
                  <a:srgbClr val="888888"/>
                </a:solidFill>
                <a:latin typeface="Calibri"/>
                <a:ea typeface="Calibri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  <p:pic>
        <p:nvPicPr>
          <p:cNvPr id="4" name="Google Shape;17;p11" descr=""/>
          <p:cNvPicPr/>
          <p:nvPr/>
        </p:nvPicPr>
        <p:blipFill>
          <a:blip r:embed="rId2"/>
          <a:stretch/>
        </p:blipFill>
        <p:spPr>
          <a:xfrm>
            <a:off x="2880" y="0"/>
            <a:ext cx="12185640" cy="6857640"/>
          </a:xfrm>
          <a:prstGeom prst="rect">
            <a:avLst/>
          </a:prstGeom>
          <a:ln w="0">
            <a:noFill/>
          </a:ln>
        </p:spPr>
      </p:pic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</a:rPr>
              <a:t>2.º nível da estrutura de tópicos</a:t>
            </a: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</a:rPr>
              <a:t>3.º nível da estrutura de tópicos</a:t>
            </a: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400" spc="-1" strike="noStrike">
                <a:solidFill>
                  <a:srgbClr val="000000"/>
                </a:solidFill>
                <a:latin typeface="Arial"/>
              </a:rPr>
              <a:t>4.º nível da estrutura de tópicos</a:t>
            </a:r>
            <a:endParaRPr b="0" lang="pt-BR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2000"/>
          </a:bodyPr>
          <a:p>
            <a:r>
              <a:rPr b="0" lang="pt-BR" sz="44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Clique para editar o formato do texto da estrutura de tópicos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2.º nível da estrutura de tópicos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3.º nível da estrutura de tópicos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4.º nível da estrutura de tópicos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5.º nível da estrutura de tópicos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6.º nível da estrutura de tópicos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7.º nível da estrutura de tópicos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defRPr b="0" lang="pt-BR" sz="1400" spc="-1" strike="noStrike">
                <a:latin typeface="Times New Roman"/>
              </a:defRPr>
            </a:lvl1pPr>
          </a:lstStyle>
          <a:p>
            <a:r>
              <a:rPr b="0" lang="pt-BR" sz="1400" spc="-1" strike="noStrike">
                <a:latin typeface="Times New Roman"/>
              </a:rPr>
              <a:t>&lt;data/hora&gt;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pt-BR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pt-BR" sz="1400" spc="-1" strike="noStrike">
                <a:latin typeface="Times New Roman"/>
              </a:rPr>
              <a:t>&lt;rodapé&gt;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pt-BR" sz="12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B9E3CB75-BED7-462A-84B2-1EF41973B445}" type="slidenum">
              <a:rPr b="0" lang="pt-BR" sz="1200" spc="-1" strike="noStrike">
                <a:solidFill>
                  <a:srgbClr val="888888"/>
                </a:solidFill>
                <a:latin typeface="Calibri"/>
                <a:ea typeface="Calibri"/>
              </a:rPr>
              <a:t>&lt;número&gt;</a:t>
            </a:fld>
            <a:endParaRPr b="0" lang="pt-BR" sz="1200" spc="-1" strike="noStrike">
              <a:latin typeface="Times New Roman"/>
            </a:endParaRPr>
          </a:p>
        </p:txBody>
      </p:sp>
      <p:pic>
        <p:nvPicPr>
          <p:cNvPr id="47" name="Google Shape;24;p12" descr="Padrão do plano de fundo&#10;&#10;Descrição gerada automaticamente"/>
          <p:cNvPicPr/>
          <p:nvPr/>
        </p:nvPicPr>
        <p:blipFill>
          <a:blip r:embed="rId2"/>
          <a:stretch/>
        </p:blipFill>
        <p:spPr>
          <a:xfrm>
            <a:off x="2880" y="0"/>
            <a:ext cx="12185640" cy="685764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1523880" y="1971360"/>
            <a:ext cx="9143640" cy="13860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pt-BR" sz="7200" spc="-1" strike="noStrike">
                <a:solidFill>
                  <a:srgbClr val="ffffff"/>
                </a:solidFill>
                <a:latin typeface="Calibri"/>
                <a:ea typeface="Calibri"/>
              </a:rPr>
              <a:t>RELATÓRIO SOCIAL</a:t>
            </a:r>
            <a:endParaRPr b="0" lang="pt-BR" sz="7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1523880" y="3449520"/>
            <a:ext cx="9143640" cy="40690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algn="ctr">
              <a:lnSpc>
                <a:spcPct val="150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1" lang="pt-BR" sz="2400" spc="-1" strike="noStrike">
                <a:solidFill>
                  <a:srgbClr val="ffffff"/>
                </a:solidFill>
                <a:latin typeface="Arial"/>
                <a:ea typeface="Arial"/>
              </a:rPr>
              <a:t>Semestre Janeiro à Junho 2024</a:t>
            </a:r>
            <a:endParaRPr b="0" lang="pt-BR" sz="2400" spc="-1" strike="noStrike">
              <a:latin typeface="Arial"/>
            </a:endParaRPr>
          </a:p>
        </p:txBody>
      </p:sp>
      <p:sp>
        <p:nvSpPr>
          <p:cNvPr id="86" name="Google Shape;88;p1"/>
          <p:cNvSpPr/>
          <p:nvPr/>
        </p:nvSpPr>
        <p:spPr>
          <a:xfrm>
            <a:off x="1710000" y="519840"/>
            <a:ext cx="8957520" cy="104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ctr">
              <a:lnSpc>
                <a:spcPct val="150000"/>
              </a:lnSpc>
              <a:spcBef>
                <a:spcPts val="1199"/>
              </a:spcBef>
              <a:buNone/>
              <a:tabLst>
                <a:tab algn="l" pos="0"/>
              </a:tabLst>
            </a:pPr>
            <a:r>
              <a:rPr b="1" lang="pt-BR" sz="2500" spc="-1" strike="noStrike">
                <a:solidFill>
                  <a:srgbClr val="ffffff"/>
                </a:solidFill>
                <a:latin typeface="Arial"/>
                <a:ea typeface="Arial"/>
              </a:rPr>
              <a:t>NOME DA INSTITUIÇÃO</a:t>
            </a:r>
            <a:endParaRPr b="0" lang="pt-BR" sz="2500" spc="-1" strike="noStrike">
              <a:latin typeface="Arial"/>
            </a:endParaRPr>
          </a:p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endParaRPr b="0" lang="pt-BR" sz="2800" spc="-1" strike="noStrike">
              <a:latin typeface="Arial"/>
            </a:endParaRPr>
          </a:p>
        </p:txBody>
      </p:sp>
      <p:grpSp>
        <p:nvGrpSpPr>
          <p:cNvPr id="87" name="Google Shape;89;p1"/>
          <p:cNvGrpSpPr/>
          <p:nvPr/>
        </p:nvGrpSpPr>
        <p:grpSpPr>
          <a:xfrm>
            <a:off x="3509280" y="4852800"/>
            <a:ext cx="3120480" cy="1643040"/>
            <a:chOff x="3509280" y="4852800"/>
            <a:chExt cx="3120480" cy="1643040"/>
          </a:xfrm>
        </p:grpSpPr>
        <p:pic>
          <p:nvPicPr>
            <p:cNvPr id="88" name="Google Shape;90;p1" descr="Logotipo&#10;&#10;Descrição gerada automaticamente"/>
            <p:cNvPicPr/>
            <p:nvPr/>
          </p:nvPicPr>
          <p:blipFill>
            <a:blip r:embed="rId1"/>
            <a:stretch/>
          </p:blipFill>
          <p:spPr>
            <a:xfrm>
              <a:off x="3509280" y="4852800"/>
              <a:ext cx="1679400" cy="16430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9" name="Google Shape;91;p1" descr="Logotipo&#10;&#10;Descrição gerada automaticamente"/>
            <p:cNvPicPr/>
            <p:nvPr/>
          </p:nvPicPr>
          <p:blipFill>
            <a:blip r:embed="rId2"/>
            <a:stretch/>
          </p:blipFill>
          <p:spPr>
            <a:xfrm>
              <a:off x="5378760" y="5023800"/>
              <a:ext cx="1251000" cy="126396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90" name="Google Shape;92;p1" descr=""/>
          <p:cNvPicPr/>
          <p:nvPr/>
        </p:nvPicPr>
        <p:blipFill>
          <a:blip r:embed="rId3"/>
          <a:stretch/>
        </p:blipFill>
        <p:spPr>
          <a:xfrm>
            <a:off x="6630120" y="4963680"/>
            <a:ext cx="1705680" cy="1442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/>
          </p:nvPr>
        </p:nvSpPr>
        <p:spPr>
          <a:xfrm>
            <a:off x="838080" y="2002680"/>
            <a:ext cx="7995960" cy="4309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28600" indent="-17532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3450" spc="-1" strike="noStrike">
                <a:solidFill>
                  <a:srgbClr val="000000"/>
                </a:solidFill>
                <a:latin typeface="Calibri"/>
                <a:ea typeface="Calibri"/>
              </a:rPr>
              <a:t>DESPESAS PAGAS COM A RECEITA DO PROGRAMA SUA NOTA TEM VALOR</a:t>
            </a:r>
            <a:endParaRPr b="0" lang="pt-BR" sz="34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pt-BR" sz="2000" spc="-1" strike="noStrike">
                <a:solidFill>
                  <a:srgbClr val="ff9b0b"/>
                </a:solidFill>
                <a:latin typeface="Calibri"/>
                <a:ea typeface="Calibri"/>
              </a:rPr>
              <a:t>Junho de 2024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  <a:ea typeface="Calibri"/>
              </a:rPr>
              <a:t>DESPESA 1: Descrição -  Quantidade - Valor R$XXX,XX 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  <a:ea typeface="Calibri"/>
              </a:rPr>
              <a:t>DESPESA 2: Descrição -  Quantidade - Valor R$XXX,XX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  <a:ea typeface="Calibri"/>
              </a:rPr>
              <a:t>DESPESA 3: Descrição -  Quantidade - Valor R$XXX,XX 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  <a:ea typeface="Calibri"/>
              </a:rPr>
              <a:t>DESPESA 4: Descrição -  Quantidade - Valor R$XXX,XX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4" name="Google Shape;162;g1bb18924d23_0_22" descr="Logotipo&#10;&#10;Descrição gerada automaticamente"/>
          <p:cNvPicPr/>
          <p:nvPr/>
        </p:nvPicPr>
        <p:blipFill>
          <a:blip r:embed="rId1"/>
          <a:stretch/>
        </p:blipFill>
        <p:spPr>
          <a:xfrm>
            <a:off x="10787400" y="230040"/>
            <a:ext cx="1132200" cy="1098720"/>
          </a:xfrm>
          <a:prstGeom prst="rect">
            <a:avLst/>
          </a:prstGeom>
          <a:ln w="0">
            <a:noFill/>
          </a:ln>
        </p:spPr>
      </p:pic>
      <p:sp>
        <p:nvSpPr>
          <p:cNvPr id="125" name="Google Shape;163;g1bb18924d23_0_22"/>
          <p:cNvSpPr/>
          <p:nvPr/>
        </p:nvSpPr>
        <p:spPr>
          <a:xfrm>
            <a:off x="2300760" y="365040"/>
            <a:ext cx="9082080" cy="132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pt-BR" sz="4400" spc="-1" strike="noStrike">
                <a:solidFill>
                  <a:srgbClr val="000000"/>
                </a:solidFill>
                <a:latin typeface="Calibri"/>
                <a:ea typeface="Calibri"/>
              </a:rPr>
              <a:t>Apresentação de contas - despesa </a:t>
            </a:r>
            <a:endParaRPr b="0" lang="pt-BR" sz="4400" spc="-1" strike="noStrike">
              <a:latin typeface="Arial"/>
            </a:endParaRPr>
          </a:p>
        </p:txBody>
      </p:sp>
      <p:pic>
        <p:nvPicPr>
          <p:cNvPr id="126" name="Google Shape;164;g1bb18924d23_0_22" descr=""/>
          <p:cNvPicPr/>
          <p:nvPr/>
        </p:nvPicPr>
        <p:blipFill>
          <a:blip r:embed="rId2"/>
          <a:stretch/>
        </p:blipFill>
        <p:spPr>
          <a:xfrm>
            <a:off x="897120" y="388080"/>
            <a:ext cx="1132200" cy="1132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2269080" y="365040"/>
            <a:ext cx="92199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pt-BR" sz="4400" spc="-1" strike="noStrike">
                <a:solidFill>
                  <a:srgbClr val="000000"/>
                </a:solidFill>
                <a:latin typeface="Calibri"/>
                <a:ea typeface="Calibri"/>
              </a:rPr>
              <a:t>Registros e anexos</a:t>
            </a: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/>
          </p:nvPr>
        </p:nvSpPr>
        <p:spPr>
          <a:xfrm>
            <a:off x="838080" y="196092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28600" indent="-22860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800" spc="-1" strike="noStrike">
                <a:solidFill>
                  <a:srgbClr val="000000"/>
                </a:solidFill>
                <a:latin typeface="Calibri"/>
                <a:ea typeface="Calibri"/>
              </a:rPr>
              <a:t>Espaço livre para inserir fotos dos projetos, ações, beneficiados, atividades, etc, que a instituição julgue ter relação com as despesas enumeradas no semestre.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9" name="Google Shape;171;p7" descr="Logotipo&#10;&#10;Descrição gerada automaticamente"/>
          <p:cNvPicPr/>
          <p:nvPr/>
        </p:nvPicPr>
        <p:blipFill>
          <a:blip r:embed="rId1"/>
          <a:stretch/>
        </p:blipFill>
        <p:spPr>
          <a:xfrm>
            <a:off x="10787400" y="230040"/>
            <a:ext cx="1132200" cy="1098720"/>
          </a:xfrm>
          <a:prstGeom prst="rect">
            <a:avLst/>
          </a:prstGeom>
          <a:ln w="0">
            <a:noFill/>
          </a:ln>
        </p:spPr>
      </p:pic>
      <p:pic>
        <p:nvPicPr>
          <p:cNvPr id="130" name="Google Shape;172;p7" descr=""/>
          <p:cNvPicPr/>
          <p:nvPr/>
        </p:nvPicPr>
        <p:blipFill>
          <a:blip r:embed="rId2"/>
          <a:stretch/>
        </p:blipFill>
        <p:spPr>
          <a:xfrm>
            <a:off x="885600" y="462600"/>
            <a:ext cx="1078200" cy="1078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2269080" y="365040"/>
            <a:ext cx="92199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pt-BR" sz="4400" spc="-1" strike="noStrike">
                <a:solidFill>
                  <a:srgbClr val="000000"/>
                </a:solidFill>
                <a:latin typeface="Calibri"/>
                <a:ea typeface="Calibri"/>
              </a:rPr>
              <a:t>Registros e anexos</a:t>
            </a: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838080" y="196092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28600" indent="-22860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800" spc="-1" strike="noStrike">
                <a:solidFill>
                  <a:srgbClr val="000000"/>
                </a:solidFill>
                <a:latin typeface="Calibri"/>
                <a:ea typeface="Calibri"/>
              </a:rPr>
              <a:t>Espaço livre para inserir fotos dos projetos, ações, beneficiados, atividades, etc, que a instituição julgue ter relação com as despesas enumeradas no semestre.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3" name="Google Shape;179;p8" descr="Logotipo&#10;&#10;Descrição gerada automaticamente"/>
          <p:cNvPicPr/>
          <p:nvPr/>
        </p:nvPicPr>
        <p:blipFill>
          <a:blip r:embed="rId1"/>
          <a:stretch/>
        </p:blipFill>
        <p:spPr>
          <a:xfrm>
            <a:off x="10787400" y="230040"/>
            <a:ext cx="1132200" cy="1098720"/>
          </a:xfrm>
          <a:prstGeom prst="rect">
            <a:avLst/>
          </a:prstGeom>
          <a:ln w="0">
            <a:noFill/>
          </a:ln>
        </p:spPr>
      </p:pic>
      <p:pic>
        <p:nvPicPr>
          <p:cNvPr id="134" name="Google Shape;180;p8" descr=""/>
          <p:cNvPicPr/>
          <p:nvPr/>
        </p:nvPicPr>
        <p:blipFill>
          <a:blip r:embed="rId2"/>
          <a:stretch/>
        </p:blipFill>
        <p:spPr>
          <a:xfrm>
            <a:off x="885600" y="462600"/>
            <a:ext cx="1078200" cy="1078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1523880" y="526680"/>
            <a:ext cx="9143640" cy="10155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93000"/>
          </a:bodyPr>
          <a:p>
            <a:pPr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pt-BR" sz="7200" spc="-1" strike="noStrike">
                <a:solidFill>
                  <a:srgbClr val="ffffff"/>
                </a:solidFill>
                <a:latin typeface="Calibri"/>
                <a:ea typeface="Calibri"/>
              </a:rPr>
              <a:t>OBRIGADO!</a:t>
            </a:r>
            <a:endParaRPr b="0" lang="pt-BR" sz="7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Google Shape;186;p9"/>
          <p:cNvSpPr/>
          <p:nvPr/>
        </p:nvSpPr>
        <p:spPr>
          <a:xfrm>
            <a:off x="1523880" y="1780560"/>
            <a:ext cx="9143640" cy="46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algn="ctr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pt-BR" sz="2000" spc="-1" strike="noStrike">
                <a:solidFill>
                  <a:srgbClr val="ffffff"/>
                </a:solidFill>
                <a:latin typeface="Calibri"/>
                <a:ea typeface="Calibri"/>
              </a:rPr>
              <a:t>MARCA DA INSTITUIÇÃO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137" name="Google Shape;187;p9"/>
          <p:cNvSpPr/>
          <p:nvPr/>
        </p:nvSpPr>
        <p:spPr>
          <a:xfrm>
            <a:off x="4355640" y="2113920"/>
            <a:ext cx="3480120" cy="27010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>
            <a:solidFill>
              <a:srgbClr val="70ad47"/>
            </a:solidFill>
            <a:miter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38" name="Google Shape;188;p9"/>
          <p:cNvGrpSpPr/>
          <p:nvPr/>
        </p:nvGrpSpPr>
        <p:grpSpPr>
          <a:xfrm>
            <a:off x="3509280" y="4852800"/>
            <a:ext cx="3120480" cy="1643040"/>
            <a:chOff x="3509280" y="4852800"/>
            <a:chExt cx="3120480" cy="1643040"/>
          </a:xfrm>
        </p:grpSpPr>
        <p:pic>
          <p:nvPicPr>
            <p:cNvPr id="139" name="Google Shape;189;p9" descr="Logotipo&#10;&#10;Descrição gerada automaticamente"/>
            <p:cNvPicPr/>
            <p:nvPr/>
          </p:nvPicPr>
          <p:blipFill>
            <a:blip r:embed="rId1"/>
            <a:stretch/>
          </p:blipFill>
          <p:spPr>
            <a:xfrm>
              <a:off x="3509280" y="4852800"/>
              <a:ext cx="1679400" cy="16430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40" name="Google Shape;190;p9" descr="Logotipo&#10;&#10;Descrição gerada automaticamente"/>
            <p:cNvPicPr/>
            <p:nvPr/>
          </p:nvPicPr>
          <p:blipFill>
            <a:blip r:embed="rId2"/>
            <a:stretch/>
          </p:blipFill>
          <p:spPr>
            <a:xfrm>
              <a:off x="5378760" y="5023800"/>
              <a:ext cx="1251000" cy="126396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141" name="Google Shape;191;p9" descr=""/>
          <p:cNvPicPr/>
          <p:nvPr/>
        </p:nvPicPr>
        <p:blipFill>
          <a:blip r:embed="rId3"/>
          <a:stretch/>
        </p:blipFill>
        <p:spPr>
          <a:xfrm>
            <a:off x="6630120" y="4963680"/>
            <a:ext cx="1705680" cy="1442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2082960" y="365040"/>
            <a:ext cx="927072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pt-BR" sz="4400" spc="-1" strike="noStrike">
                <a:solidFill>
                  <a:srgbClr val="000000"/>
                </a:solidFill>
                <a:latin typeface="Calibri"/>
                <a:ea typeface="Calibri"/>
              </a:rPr>
              <a:t>Apresentação da instituição</a:t>
            </a: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838080" y="194400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28600" indent="-22860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2800" spc="-1" strike="noStrike">
                <a:solidFill>
                  <a:srgbClr val="000000"/>
                </a:solidFill>
                <a:latin typeface="Calibri"/>
                <a:ea typeface="Calibri"/>
              </a:rPr>
              <a:t>Escreva aqui uma breve descrição do objetivo da sua instituição. Cidade em que atua, CNPJ, público que atende, número de pessoas ou projetos assistidos, número de colaboradores, missão, visão e valores.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3" name="Google Shape;99;p2" descr=""/>
          <p:cNvPicPr/>
          <p:nvPr/>
        </p:nvPicPr>
        <p:blipFill>
          <a:blip r:embed="rId1"/>
          <a:stretch/>
        </p:blipFill>
        <p:spPr>
          <a:xfrm>
            <a:off x="838080" y="365040"/>
            <a:ext cx="1007280" cy="1007280"/>
          </a:xfrm>
          <a:prstGeom prst="rect">
            <a:avLst/>
          </a:prstGeom>
          <a:ln w="0">
            <a:noFill/>
          </a:ln>
        </p:spPr>
      </p:pic>
      <p:pic>
        <p:nvPicPr>
          <p:cNvPr id="94" name="Google Shape;100;p2" descr="Logotipo&#10;&#10;Descrição gerada automaticamente"/>
          <p:cNvPicPr/>
          <p:nvPr/>
        </p:nvPicPr>
        <p:blipFill>
          <a:blip r:embed="rId2"/>
          <a:stretch/>
        </p:blipFill>
        <p:spPr>
          <a:xfrm>
            <a:off x="10787400" y="230040"/>
            <a:ext cx="1132200" cy="1098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2370600" y="365040"/>
            <a:ext cx="898272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pt-BR" sz="4400" spc="-1" strike="noStrike">
                <a:solidFill>
                  <a:srgbClr val="000000"/>
                </a:solidFill>
                <a:latin typeface="Calibri"/>
                <a:ea typeface="Calibri"/>
              </a:rPr>
              <a:t>Apresentação de contas - receita </a:t>
            </a: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838080" y="2002680"/>
            <a:ext cx="10515240" cy="4309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68000"/>
          </a:bodyPr>
          <a:p>
            <a:pPr marL="228600" indent="-22860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4720" spc="-1" strike="noStrike">
                <a:solidFill>
                  <a:srgbClr val="000000"/>
                </a:solidFill>
                <a:latin typeface="Calibri"/>
                <a:ea typeface="Calibri"/>
              </a:rPr>
              <a:t>VALORES RECEBIDOS DO PROGRAMA SUA NOTA TEM VALOR</a:t>
            </a:r>
            <a:endParaRPr b="0" lang="pt-BR" sz="4720" spc="-1" strike="noStrike">
              <a:solidFill>
                <a:srgbClr val="000000"/>
              </a:solidFill>
              <a:latin typeface="Arial"/>
            </a:endParaRPr>
          </a:p>
          <a:p>
            <a:pPr marL="228600">
              <a:lnSpc>
                <a:spcPct val="90000"/>
              </a:lnSpc>
              <a:buNone/>
              <a:tabLst>
                <a:tab algn="l" pos="0"/>
              </a:tabLst>
            </a:pPr>
            <a:endParaRPr b="0" lang="pt-BR" sz="1100" spc="-1" strike="noStrike">
              <a:solidFill>
                <a:srgbClr val="000000"/>
              </a:solidFill>
              <a:latin typeface="Arial"/>
            </a:endParaRPr>
          </a:p>
          <a:p>
            <a:pPr marL="228600">
              <a:lnSpc>
                <a:spcPct val="90000"/>
              </a:lnSpc>
              <a:buNone/>
              <a:tabLst>
                <a:tab algn="l" pos="0"/>
              </a:tabLst>
            </a:pPr>
            <a:endParaRPr b="0" lang="pt-BR" sz="1100" spc="-1" strike="noStrike">
              <a:solidFill>
                <a:srgbClr val="000000"/>
              </a:solidFill>
              <a:latin typeface="Arial"/>
            </a:endParaRPr>
          </a:p>
          <a:p>
            <a:pPr marL="228600">
              <a:lnSpc>
                <a:spcPct val="90000"/>
              </a:lnSpc>
              <a:buNone/>
              <a:tabLst>
                <a:tab algn="l" pos="0"/>
              </a:tabLst>
            </a:pPr>
            <a:endParaRPr b="0" lang="pt-BR" sz="1100" spc="-1" strike="noStrike">
              <a:solidFill>
                <a:srgbClr val="000000"/>
              </a:solidFill>
              <a:latin typeface="Arial"/>
            </a:endParaRPr>
          </a:p>
          <a:p>
            <a:pPr marL="228600">
              <a:lnSpc>
                <a:spcPct val="90000"/>
              </a:lnSpc>
              <a:buNone/>
              <a:tabLst>
                <a:tab algn="l" pos="0"/>
              </a:tabLst>
            </a:pPr>
            <a:endParaRPr b="0" lang="pt-BR" sz="1100" spc="-1" strike="noStrike">
              <a:solidFill>
                <a:srgbClr val="000000"/>
              </a:solidFill>
              <a:latin typeface="Arial"/>
            </a:endParaRPr>
          </a:p>
          <a:p>
            <a:pPr marL="228600">
              <a:lnSpc>
                <a:spcPct val="90000"/>
              </a:lnSpc>
              <a:buNone/>
              <a:tabLst>
                <a:tab algn="l" pos="0"/>
              </a:tabLst>
            </a:pPr>
            <a:endParaRPr b="0" lang="pt-BR" sz="1100" spc="-1" strike="noStrike">
              <a:solidFill>
                <a:srgbClr val="000000"/>
              </a:solidFill>
              <a:latin typeface="Arial"/>
            </a:endParaRPr>
          </a:p>
          <a:p>
            <a:pPr marL="228600">
              <a:lnSpc>
                <a:spcPct val="90000"/>
              </a:lnSpc>
              <a:buNone/>
              <a:tabLst>
                <a:tab algn="l" pos="0"/>
              </a:tabLst>
            </a:pPr>
            <a:endParaRPr b="0" lang="pt-BR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pt-BR" sz="4590" spc="-1" strike="noStrike">
                <a:solidFill>
                  <a:srgbClr val="ff9b0b"/>
                </a:solidFill>
                <a:latin typeface="Calibri"/>
                <a:ea typeface="Calibri"/>
              </a:rPr>
              <a:t>Janeiro de 2024</a:t>
            </a:r>
            <a:endParaRPr b="0" lang="pt-BR" sz="459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t-BR" sz="3959" spc="-1" strike="noStrike">
                <a:solidFill>
                  <a:srgbClr val="000000"/>
                </a:solidFill>
                <a:latin typeface="Calibri"/>
                <a:ea typeface="Calibri"/>
              </a:rPr>
              <a:t>RATEIO: R$XXXX,XX </a:t>
            </a:r>
            <a:r>
              <a:rPr b="0" lang="pt-BR" sz="3959" spc="-1" strike="noStrike">
                <a:solidFill>
                  <a:srgbClr val="000000"/>
                </a:solidFill>
                <a:latin typeface="Calibri"/>
                <a:ea typeface="Calibri"/>
              </a:rPr>
              <a:t>	</a:t>
            </a:r>
            <a:r>
              <a:rPr b="0" lang="pt-BR" sz="3959" spc="-1" strike="noStrike">
                <a:solidFill>
                  <a:srgbClr val="000000"/>
                </a:solidFill>
                <a:latin typeface="Calibri"/>
                <a:ea typeface="Calibri"/>
              </a:rPr>
              <a:t>SORTEIO: R$XXXX,XX</a:t>
            </a:r>
            <a:endParaRPr b="0" lang="pt-BR" sz="3959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pt-BR" sz="4590" spc="-1" strike="noStrike">
                <a:solidFill>
                  <a:srgbClr val="ff9b0b"/>
                </a:solidFill>
                <a:latin typeface="Calibri"/>
                <a:ea typeface="Calibri"/>
              </a:rPr>
              <a:t>Fevereiro de 2024</a:t>
            </a:r>
            <a:endParaRPr b="0" lang="pt-BR" sz="459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t-BR" sz="3959" spc="-1" strike="noStrike">
                <a:solidFill>
                  <a:srgbClr val="000000"/>
                </a:solidFill>
                <a:latin typeface="Calibri"/>
                <a:ea typeface="Calibri"/>
              </a:rPr>
              <a:t>RATEIO: R$XXXX,XX</a:t>
            </a:r>
            <a:r>
              <a:rPr b="0" lang="pt-BR" sz="3959" spc="-1" strike="noStrike">
                <a:solidFill>
                  <a:srgbClr val="000000"/>
                </a:solidFill>
                <a:latin typeface="Calibri"/>
                <a:ea typeface="Calibri"/>
              </a:rPr>
              <a:t>	</a:t>
            </a:r>
            <a:r>
              <a:rPr b="0" lang="pt-BR" sz="3959" spc="-1" strike="noStrike">
                <a:solidFill>
                  <a:srgbClr val="000000"/>
                </a:solidFill>
                <a:latin typeface="Calibri"/>
                <a:ea typeface="Calibri"/>
              </a:rPr>
              <a:t>SORTEIO: R$XXXX,XX</a:t>
            </a:r>
            <a:endParaRPr b="0" lang="pt-BR" sz="3959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pt-BR" sz="4590" spc="-1" strike="noStrike">
                <a:solidFill>
                  <a:srgbClr val="ff9b0b"/>
                </a:solidFill>
                <a:latin typeface="Calibri"/>
                <a:ea typeface="Calibri"/>
              </a:rPr>
              <a:t>Março de 2024</a:t>
            </a:r>
            <a:endParaRPr b="0" lang="pt-BR" sz="459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t-BR" sz="3959" spc="-1" strike="noStrike">
                <a:solidFill>
                  <a:srgbClr val="000000"/>
                </a:solidFill>
                <a:latin typeface="Calibri"/>
                <a:ea typeface="Calibri"/>
              </a:rPr>
              <a:t>RATEIO: R$XXXX,XX</a:t>
            </a:r>
            <a:r>
              <a:rPr b="0" lang="pt-BR" sz="3959" spc="-1" strike="noStrike">
                <a:solidFill>
                  <a:srgbClr val="000000"/>
                </a:solidFill>
                <a:latin typeface="Calibri"/>
                <a:ea typeface="Calibri"/>
              </a:rPr>
              <a:t>	</a:t>
            </a:r>
            <a:r>
              <a:rPr b="0" lang="pt-BR" sz="3959" spc="-1" strike="noStrike">
                <a:solidFill>
                  <a:srgbClr val="000000"/>
                </a:solidFill>
                <a:latin typeface="Calibri"/>
                <a:ea typeface="Calibri"/>
              </a:rPr>
              <a:t>SORTEIO: R$XXXX,XX</a:t>
            </a:r>
            <a:endParaRPr b="0" lang="pt-BR" sz="3959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7" name="Google Shape;107;p3" descr="Logotipo&#10;&#10;Descrição gerada automaticamente"/>
          <p:cNvPicPr/>
          <p:nvPr/>
        </p:nvPicPr>
        <p:blipFill>
          <a:blip r:embed="rId1"/>
          <a:stretch/>
        </p:blipFill>
        <p:spPr>
          <a:xfrm>
            <a:off x="10787400" y="230040"/>
            <a:ext cx="1132200" cy="1098720"/>
          </a:xfrm>
          <a:prstGeom prst="rect">
            <a:avLst/>
          </a:prstGeom>
          <a:ln w="0">
            <a:noFill/>
          </a:ln>
        </p:spPr>
      </p:pic>
      <p:pic>
        <p:nvPicPr>
          <p:cNvPr id="98" name="Google Shape;108;p3" descr=""/>
          <p:cNvPicPr/>
          <p:nvPr/>
        </p:nvPicPr>
        <p:blipFill>
          <a:blip r:embed="rId2"/>
          <a:stretch/>
        </p:blipFill>
        <p:spPr>
          <a:xfrm>
            <a:off x="838080" y="230040"/>
            <a:ext cx="1350000" cy="135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2370600" y="365040"/>
            <a:ext cx="8982720" cy="1325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pt-BR" sz="4400" spc="-1" strike="noStrike">
                <a:solidFill>
                  <a:srgbClr val="000000"/>
                </a:solidFill>
                <a:latin typeface="Calibri"/>
                <a:ea typeface="Calibri"/>
              </a:rPr>
              <a:t>Apresentação de contas - receita </a:t>
            </a: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838080" y="2002680"/>
            <a:ext cx="10515240" cy="4309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63000"/>
          </a:bodyPr>
          <a:p>
            <a:pPr marL="228600" indent="-22860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5250" spc="-1" strike="noStrike">
                <a:solidFill>
                  <a:srgbClr val="000000"/>
                </a:solidFill>
                <a:latin typeface="Calibri"/>
                <a:ea typeface="Calibri"/>
              </a:rPr>
              <a:t>VALORES RECEBIDOS DO PROGRAMA SUA NOTA TEM VALOR</a:t>
            </a:r>
            <a:endParaRPr b="0" lang="pt-BR" sz="5250" spc="-1" strike="noStrike">
              <a:solidFill>
                <a:srgbClr val="000000"/>
              </a:solidFill>
              <a:latin typeface="Arial"/>
            </a:endParaRPr>
          </a:p>
          <a:p>
            <a:pPr marL="228600">
              <a:lnSpc>
                <a:spcPct val="90000"/>
              </a:lnSpc>
              <a:buNone/>
              <a:tabLst>
                <a:tab algn="l" pos="0"/>
              </a:tabLst>
            </a:pPr>
            <a:endParaRPr b="0" lang="pt-BR" sz="1100" spc="-1" strike="noStrike">
              <a:solidFill>
                <a:srgbClr val="000000"/>
              </a:solidFill>
              <a:latin typeface="Arial"/>
            </a:endParaRPr>
          </a:p>
          <a:p>
            <a:pPr marL="228600">
              <a:lnSpc>
                <a:spcPct val="90000"/>
              </a:lnSpc>
              <a:buNone/>
              <a:tabLst>
                <a:tab algn="l" pos="0"/>
              </a:tabLst>
            </a:pPr>
            <a:endParaRPr b="0" lang="pt-BR" sz="1100" spc="-1" strike="noStrike">
              <a:solidFill>
                <a:srgbClr val="000000"/>
              </a:solidFill>
              <a:latin typeface="Arial"/>
            </a:endParaRPr>
          </a:p>
          <a:p>
            <a:pPr marL="228600">
              <a:lnSpc>
                <a:spcPct val="90000"/>
              </a:lnSpc>
              <a:buNone/>
              <a:tabLst>
                <a:tab algn="l" pos="0"/>
              </a:tabLst>
            </a:pPr>
            <a:endParaRPr b="0" lang="pt-BR" sz="1100" spc="-1" strike="noStrike">
              <a:solidFill>
                <a:srgbClr val="000000"/>
              </a:solidFill>
              <a:latin typeface="Arial"/>
            </a:endParaRPr>
          </a:p>
          <a:p>
            <a:pPr marL="228600">
              <a:lnSpc>
                <a:spcPct val="90000"/>
              </a:lnSpc>
              <a:buNone/>
              <a:tabLst>
                <a:tab algn="l" pos="0"/>
              </a:tabLst>
            </a:pPr>
            <a:endParaRPr b="0" lang="pt-BR" sz="1100" spc="-1" strike="noStrike">
              <a:solidFill>
                <a:srgbClr val="000000"/>
              </a:solidFill>
              <a:latin typeface="Arial"/>
            </a:endParaRPr>
          </a:p>
          <a:p>
            <a:pPr marL="228600">
              <a:lnSpc>
                <a:spcPct val="90000"/>
              </a:lnSpc>
              <a:buNone/>
              <a:tabLst>
                <a:tab algn="l" pos="0"/>
              </a:tabLst>
            </a:pPr>
            <a:endParaRPr b="0" lang="pt-BR" sz="1100" spc="-1" strike="noStrike">
              <a:solidFill>
                <a:srgbClr val="000000"/>
              </a:solidFill>
              <a:latin typeface="Arial"/>
            </a:endParaRPr>
          </a:p>
          <a:p>
            <a:pPr marL="228600">
              <a:lnSpc>
                <a:spcPct val="90000"/>
              </a:lnSpc>
              <a:buNone/>
              <a:tabLst>
                <a:tab algn="l" pos="0"/>
              </a:tabLst>
            </a:pPr>
            <a:endParaRPr b="0" lang="pt-BR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pt-BR" sz="4590" spc="-1" strike="noStrike">
                <a:solidFill>
                  <a:srgbClr val="ff9b0b"/>
                </a:solidFill>
                <a:latin typeface="Calibri"/>
                <a:ea typeface="Calibri"/>
              </a:rPr>
              <a:t>Abril de 2024</a:t>
            </a:r>
            <a:endParaRPr b="0" lang="pt-BR" sz="459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t-BR" sz="3959" spc="-1" strike="noStrike">
                <a:solidFill>
                  <a:srgbClr val="000000"/>
                </a:solidFill>
                <a:latin typeface="Calibri"/>
                <a:ea typeface="Calibri"/>
              </a:rPr>
              <a:t>RATEIO: R$XXXX,XX</a:t>
            </a:r>
            <a:r>
              <a:rPr b="0" lang="pt-BR" sz="3959" spc="-1" strike="noStrike">
                <a:solidFill>
                  <a:srgbClr val="000000"/>
                </a:solidFill>
                <a:latin typeface="Calibri"/>
                <a:ea typeface="Calibri"/>
              </a:rPr>
              <a:t>	</a:t>
            </a:r>
            <a:r>
              <a:rPr b="0" lang="pt-BR" sz="3959" spc="-1" strike="noStrike">
                <a:solidFill>
                  <a:srgbClr val="000000"/>
                </a:solidFill>
                <a:latin typeface="Calibri"/>
                <a:ea typeface="Calibri"/>
              </a:rPr>
              <a:t>SORTEIO: R$XXXX,XX</a:t>
            </a:r>
            <a:endParaRPr b="0" lang="pt-BR" sz="3959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pt-BR" sz="4710" spc="-1" strike="noStrike">
                <a:solidFill>
                  <a:srgbClr val="ff9b0b"/>
                </a:solidFill>
                <a:latin typeface="Calibri"/>
                <a:ea typeface="Calibri"/>
              </a:rPr>
              <a:t>Maio de 2024</a:t>
            </a:r>
            <a:endParaRPr b="0" lang="pt-BR" sz="471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t-BR" sz="3959" spc="-1" strike="noStrike">
                <a:solidFill>
                  <a:srgbClr val="000000"/>
                </a:solidFill>
                <a:latin typeface="Calibri"/>
                <a:ea typeface="Calibri"/>
              </a:rPr>
              <a:t>RATEIO: R$XXXX,XX</a:t>
            </a:r>
            <a:r>
              <a:rPr b="0" lang="pt-BR" sz="3959" spc="-1" strike="noStrike">
                <a:solidFill>
                  <a:srgbClr val="000000"/>
                </a:solidFill>
                <a:latin typeface="Calibri"/>
                <a:ea typeface="Calibri"/>
              </a:rPr>
              <a:t>	</a:t>
            </a:r>
            <a:r>
              <a:rPr b="0" lang="pt-BR" sz="3959" spc="-1" strike="noStrike">
                <a:solidFill>
                  <a:srgbClr val="000000"/>
                </a:solidFill>
                <a:latin typeface="Calibri"/>
                <a:ea typeface="Calibri"/>
              </a:rPr>
              <a:t>SORTEIO: R$XXXX,XX</a:t>
            </a:r>
            <a:endParaRPr b="0" lang="pt-BR" sz="3959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pt-BR" sz="4590" spc="-1" strike="noStrike">
                <a:solidFill>
                  <a:srgbClr val="ff9b0b"/>
                </a:solidFill>
                <a:latin typeface="Calibri"/>
                <a:ea typeface="Calibri"/>
              </a:rPr>
              <a:t>Junho de 2024</a:t>
            </a:r>
            <a:endParaRPr b="0" lang="pt-BR" sz="459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t-BR" sz="3959" spc="-1" strike="noStrike">
                <a:solidFill>
                  <a:srgbClr val="000000"/>
                </a:solidFill>
                <a:latin typeface="Calibri"/>
                <a:ea typeface="Calibri"/>
              </a:rPr>
              <a:t>RATEIO: R$XXXX,XX</a:t>
            </a:r>
            <a:r>
              <a:rPr b="0" lang="pt-BR" sz="3959" spc="-1" strike="noStrike">
                <a:solidFill>
                  <a:srgbClr val="000000"/>
                </a:solidFill>
                <a:latin typeface="Calibri"/>
                <a:ea typeface="Calibri"/>
              </a:rPr>
              <a:t>	</a:t>
            </a:r>
            <a:r>
              <a:rPr b="0" lang="pt-BR" sz="3959" spc="-1" strike="noStrike">
                <a:solidFill>
                  <a:srgbClr val="000000"/>
                </a:solidFill>
                <a:latin typeface="Calibri"/>
                <a:ea typeface="Calibri"/>
              </a:rPr>
              <a:t>SORTEIO: R$XXXX,XX</a:t>
            </a:r>
            <a:endParaRPr b="0" lang="pt-BR" sz="3959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1" name="Google Shape;115;g1bb18924d23_0_1" descr="Logotipo&#10;&#10;Descrição gerada automaticamente"/>
          <p:cNvPicPr/>
          <p:nvPr/>
        </p:nvPicPr>
        <p:blipFill>
          <a:blip r:embed="rId1"/>
          <a:stretch/>
        </p:blipFill>
        <p:spPr>
          <a:xfrm>
            <a:off x="10787400" y="230040"/>
            <a:ext cx="1132200" cy="1098720"/>
          </a:xfrm>
          <a:prstGeom prst="rect">
            <a:avLst/>
          </a:prstGeom>
          <a:ln w="0">
            <a:noFill/>
          </a:ln>
        </p:spPr>
      </p:pic>
      <p:pic>
        <p:nvPicPr>
          <p:cNvPr id="102" name="Google Shape;116;g1bb18924d23_0_1" descr=""/>
          <p:cNvPicPr/>
          <p:nvPr/>
        </p:nvPicPr>
        <p:blipFill>
          <a:blip r:embed="rId2"/>
          <a:stretch/>
        </p:blipFill>
        <p:spPr>
          <a:xfrm>
            <a:off x="838080" y="230040"/>
            <a:ext cx="1350000" cy="135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2300760" y="365040"/>
            <a:ext cx="908208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pt-BR" sz="4400" spc="-1" strike="noStrike">
                <a:solidFill>
                  <a:srgbClr val="000000"/>
                </a:solidFill>
                <a:latin typeface="Calibri"/>
                <a:ea typeface="Calibri"/>
              </a:rPr>
              <a:t>Apresentação de contas - despesa </a:t>
            </a: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838080" y="2002680"/>
            <a:ext cx="7995600" cy="43092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28600" indent="-22860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3459" spc="-1" strike="noStrike">
                <a:solidFill>
                  <a:srgbClr val="000000"/>
                </a:solidFill>
                <a:latin typeface="Calibri"/>
                <a:ea typeface="Calibri"/>
              </a:rPr>
              <a:t>DESPESAS PAGAS COM A RECEITA DO PROGRAMA SUA NOTA TEM VALOR</a:t>
            </a:r>
            <a:endParaRPr b="0" lang="pt-BR" sz="3459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pt-BR" sz="2000" spc="-1" strike="noStrike">
                <a:solidFill>
                  <a:srgbClr val="ff9b0b"/>
                </a:solidFill>
                <a:latin typeface="Calibri"/>
                <a:ea typeface="Calibri"/>
              </a:rPr>
              <a:t>Janeiro de 2024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  <a:ea typeface="Calibri"/>
              </a:rPr>
              <a:t>DESPESA 1: Descrição -  Quantidade - Valor R$XXX,XX 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  <a:ea typeface="Calibri"/>
              </a:rPr>
              <a:t>DESPESA 2: Descrição -  Quantidade - Valor R$XXX,XX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  <a:ea typeface="Calibri"/>
              </a:rPr>
              <a:t>DESPESA 3: Descrição -  Quantidade - Valor R$XXX,XX 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  <a:ea typeface="Calibri"/>
              </a:rPr>
              <a:t>DESPESA 4: Descrição -  Quantidade - Valor R$XXX,XX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t-BR" sz="25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5" name="Google Shape;123;p4" descr="Logotipo&#10;&#10;Descrição gerada automaticamente"/>
          <p:cNvPicPr/>
          <p:nvPr/>
        </p:nvPicPr>
        <p:blipFill>
          <a:blip r:embed="rId1"/>
          <a:stretch/>
        </p:blipFill>
        <p:spPr>
          <a:xfrm>
            <a:off x="10787400" y="230040"/>
            <a:ext cx="1132200" cy="1098720"/>
          </a:xfrm>
          <a:prstGeom prst="rect">
            <a:avLst/>
          </a:prstGeom>
          <a:ln w="0">
            <a:noFill/>
          </a:ln>
        </p:spPr>
      </p:pic>
      <p:pic>
        <p:nvPicPr>
          <p:cNvPr id="106" name="Google Shape;124;p4" descr=""/>
          <p:cNvPicPr/>
          <p:nvPr/>
        </p:nvPicPr>
        <p:blipFill>
          <a:blip r:embed="rId2"/>
          <a:stretch/>
        </p:blipFill>
        <p:spPr>
          <a:xfrm>
            <a:off x="897120" y="388080"/>
            <a:ext cx="1132200" cy="1132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2300760" y="365040"/>
            <a:ext cx="9082080" cy="1325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pt-BR" sz="4400" spc="-1" strike="noStrike">
                <a:solidFill>
                  <a:srgbClr val="000000"/>
                </a:solidFill>
                <a:latin typeface="Calibri"/>
                <a:ea typeface="Calibri"/>
              </a:rPr>
              <a:t>Apresentação de contas - despesa </a:t>
            </a: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838080" y="2002680"/>
            <a:ext cx="7995960" cy="4309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28600" indent="-22860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3459" spc="-1" strike="noStrike">
                <a:solidFill>
                  <a:srgbClr val="000000"/>
                </a:solidFill>
                <a:latin typeface="Calibri"/>
                <a:ea typeface="Calibri"/>
              </a:rPr>
              <a:t>DESPESAS PAGAS COM A RECEITA DO PROGRAMA SUA NOTA TEM VALOR</a:t>
            </a:r>
            <a:endParaRPr b="0" lang="pt-BR" sz="3459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pt-BR" sz="2000" spc="-1" strike="noStrike">
                <a:solidFill>
                  <a:srgbClr val="ff9b0b"/>
                </a:solidFill>
                <a:latin typeface="Calibri"/>
                <a:ea typeface="Calibri"/>
              </a:rPr>
              <a:t>Fevereiro de 2024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  <a:ea typeface="Calibri"/>
              </a:rPr>
              <a:t>DESPESA 1: Descrição -  Quantidade - Valor R$XXX,XX 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  <a:ea typeface="Calibri"/>
              </a:rPr>
              <a:t>DESPESA 2: Descrição -  Quantidade - Valor R$XXX,XX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  <a:ea typeface="Calibri"/>
              </a:rPr>
              <a:t>DESPESA 3: Descrição -  Quantidade - Valor R$XXX,XX 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  <a:ea typeface="Calibri"/>
              </a:rPr>
              <a:t>DESPESA 4: Descrição -  Quantidade - Valor R$XXX,XX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9" name="Google Shape;131;g1bb18924d23_0_8" descr="Logotipo&#10;&#10;Descrição gerada automaticamente"/>
          <p:cNvPicPr/>
          <p:nvPr/>
        </p:nvPicPr>
        <p:blipFill>
          <a:blip r:embed="rId1"/>
          <a:stretch/>
        </p:blipFill>
        <p:spPr>
          <a:xfrm>
            <a:off x="10787400" y="230040"/>
            <a:ext cx="1132200" cy="1098720"/>
          </a:xfrm>
          <a:prstGeom prst="rect">
            <a:avLst/>
          </a:prstGeom>
          <a:ln w="0">
            <a:noFill/>
          </a:ln>
        </p:spPr>
      </p:pic>
      <p:pic>
        <p:nvPicPr>
          <p:cNvPr id="110" name="Google Shape;132;g1bb18924d23_0_8" descr=""/>
          <p:cNvPicPr/>
          <p:nvPr/>
        </p:nvPicPr>
        <p:blipFill>
          <a:blip r:embed="rId2"/>
          <a:stretch/>
        </p:blipFill>
        <p:spPr>
          <a:xfrm>
            <a:off x="897120" y="388080"/>
            <a:ext cx="1132200" cy="1132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/>
          </p:nvPr>
        </p:nvSpPr>
        <p:spPr>
          <a:xfrm>
            <a:off x="838080" y="2002680"/>
            <a:ext cx="7995600" cy="43092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28600" indent="-22860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3450" spc="-1" strike="noStrike">
                <a:solidFill>
                  <a:srgbClr val="000000"/>
                </a:solidFill>
                <a:latin typeface="Calibri"/>
                <a:ea typeface="Calibri"/>
              </a:rPr>
              <a:t>DESPESAS PAGAS COM A RECEITA DO PROGRAMA SUA NOTA TEM VALOR</a:t>
            </a:r>
            <a:endParaRPr b="0" lang="pt-BR" sz="34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pt-BR" sz="2000" spc="-1" strike="noStrike">
                <a:solidFill>
                  <a:srgbClr val="ff9b0b"/>
                </a:solidFill>
                <a:latin typeface="Calibri"/>
                <a:ea typeface="Calibri"/>
              </a:rPr>
              <a:t>Março de 2024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  <a:ea typeface="Calibri"/>
              </a:rPr>
              <a:t>DESPESA 1: Descrição -  Quantidade - Valor R$XXX,XX 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  <a:ea typeface="Calibri"/>
              </a:rPr>
              <a:t>DESPESA 2: Descrição -  Quantidade - Valor R$XXX,XX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  <a:ea typeface="Calibri"/>
              </a:rPr>
              <a:t>DESPESA 3: Descrição -  Quantidade - Valor R$XXX,XX 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  <a:ea typeface="Calibri"/>
              </a:rPr>
              <a:t>DESPESA 4: Descrição -  Quantidade - Valor R$XXX,XX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2" name="Google Shape;138;p5" descr="Logotipo&#10;&#10;Descrição gerada automaticamente"/>
          <p:cNvPicPr/>
          <p:nvPr/>
        </p:nvPicPr>
        <p:blipFill>
          <a:blip r:embed="rId1"/>
          <a:stretch/>
        </p:blipFill>
        <p:spPr>
          <a:xfrm>
            <a:off x="10787400" y="230040"/>
            <a:ext cx="1132200" cy="1098720"/>
          </a:xfrm>
          <a:prstGeom prst="rect">
            <a:avLst/>
          </a:prstGeom>
          <a:ln w="0">
            <a:noFill/>
          </a:ln>
        </p:spPr>
      </p:pic>
      <p:sp>
        <p:nvSpPr>
          <p:cNvPr id="113" name="PlaceHolder 2"/>
          <p:cNvSpPr>
            <a:spLocks noGrp="1"/>
          </p:cNvSpPr>
          <p:nvPr>
            <p:ph type="title"/>
          </p:nvPr>
        </p:nvSpPr>
        <p:spPr>
          <a:xfrm>
            <a:off x="2300760" y="365040"/>
            <a:ext cx="908208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pt-BR" sz="4400" spc="-1" strike="noStrike">
                <a:solidFill>
                  <a:srgbClr val="000000"/>
                </a:solidFill>
                <a:latin typeface="Calibri"/>
                <a:ea typeface="Calibri"/>
              </a:rPr>
              <a:t>Apresentação de contas - despesa </a:t>
            </a: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4" name="Google Shape;140;p5" descr=""/>
          <p:cNvPicPr/>
          <p:nvPr/>
        </p:nvPicPr>
        <p:blipFill>
          <a:blip r:embed="rId2"/>
          <a:stretch/>
        </p:blipFill>
        <p:spPr>
          <a:xfrm>
            <a:off x="897120" y="388080"/>
            <a:ext cx="1132200" cy="1132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/>
          </p:nvPr>
        </p:nvSpPr>
        <p:spPr>
          <a:xfrm>
            <a:off x="838080" y="2002680"/>
            <a:ext cx="7995960" cy="4309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28600" indent="-17532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3450" spc="-1" strike="noStrike">
                <a:solidFill>
                  <a:srgbClr val="000000"/>
                </a:solidFill>
                <a:latin typeface="Calibri"/>
                <a:ea typeface="Calibri"/>
              </a:rPr>
              <a:t>DESPESAS PAGAS COM A RECEITA DO PROGRAMA SUA NOTA TEM VALOR</a:t>
            </a:r>
            <a:endParaRPr b="0" lang="pt-BR" sz="34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pt-BR" sz="2000" spc="-1" strike="noStrike">
                <a:solidFill>
                  <a:srgbClr val="ff9b0b"/>
                </a:solidFill>
                <a:latin typeface="Calibri"/>
                <a:ea typeface="Calibri"/>
              </a:rPr>
              <a:t>Abril de 2024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  <a:ea typeface="Calibri"/>
              </a:rPr>
              <a:t>DESPESA 1: Descrição -  Quantidade - Valor R$XXX,XX 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  <a:ea typeface="Calibri"/>
              </a:rPr>
              <a:t>DESPESA 2: Descrição -  Quantidade - Valor R$XXX,XX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  <a:ea typeface="Calibri"/>
              </a:rPr>
              <a:t>DESPESA 3: Descrição -  Quantidade - Valor R$XXX,XX 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  <a:ea typeface="Calibri"/>
              </a:rPr>
              <a:t>DESPESA 4: Descrição -  Quantidade - Valor R$XXX,XX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6" name="Google Shape;146;g1bb18924d23_0_15" descr="Logotipo&#10;&#10;Descrição gerada automaticamente"/>
          <p:cNvPicPr/>
          <p:nvPr/>
        </p:nvPicPr>
        <p:blipFill>
          <a:blip r:embed="rId1"/>
          <a:stretch/>
        </p:blipFill>
        <p:spPr>
          <a:xfrm>
            <a:off x="10787400" y="230040"/>
            <a:ext cx="1132200" cy="1098720"/>
          </a:xfrm>
          <a:prstGeom prst="rect">
            <a:avLst/>
          </a:prstGeom>
          <a:ln w="0">
            <a:noFill/>
          </a:ln>
        </p:spPr>
      </p:pic>
      <p:sp>
        <p:nvSpPr>
          <p:cNvPr id="117" name="PlaceHolder 2"/>
          <p:cNvSpPr>
            <a:spLocks noGrp="1"/>
          </p:cNvSpPr>
          <p:nvPr>
            <p:ph type="title"/>
          </p:nvPr>
        </p:nvSpPr>
        <p:spPr>
          <a:xfrm>
            <a:off x="2300760" y="365040"/>
            <a:ext cx="9082080" cy="1325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pt-BR" sz="4400" spc="-1" strike="noStrike">
                <a:solidFill>
                  <a:srgbClr val="000000"/>
                </a:solidFill>
                <a:latin typeface="Calibri"/>
                <a:ea typeface="Calibri"/>
              </a:rPr>
              <a:t>Apresentação de contas - despesa </a:t>
            </a: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8" name="Google Shape;148;g1bb18924d23_0_15" descr=""/>
          <p:cNvPicPr/>
          <p:nvPr/>
        </p:nvPicPr>
        <p:blipFill>
          <a:blip r:embed="rId2"/>
          <a:stretch/>
        </p:blipFill>
        <p:spPr>
          <a:xfrm>
            <a:off x="897120" y="388080"/>
            <a:ext cx="1132200" cy="1132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/>
          </p:nvPr>
        </p:nvSpPr>
        <p:spPr>
          <a:xfrm>
            <a:off x="838080" y="2002680"/>
            <a:ext cx="7995600" cy="43092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228600" indent="-17532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1" lang="pt-BR" sz="3450" spc="-1" strike="noStrike">
                <a:solidFill>
                  <a:srgbClr val="000000"/>
                </a:solidFill>
                <a:latin typeface="Calibri"/>
                <a:ea typeface="Calibri"/>
              </a:rPr>
              <a:t>DESPESAS PAGAS COM A RECEITA DO PROGRAMA SUA NOTA TEM VALOR</a:t>
            </a:r>
            <a:endParaRPr b="0" lang="pt-BR" sz="34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pt-BR" sz="2000" spc="-1" strike="noStrike">
                <a:solidFill>
                  <a:srgbClr val="ff9b0b"/>
                </a:solidFill>
                <a:latin typeface="Calibri"/>
                <a:ea typeface="Calibri"/>
              </a:rPr>
              <a:t>Maio de 2024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  <a:ea typeface="Calibri"/>
              </a:rPr>
              <a:t>DESPESA 1: Descrição -  Quantidade - Valor R$XXX,XX 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  <a:ea typeface="Calibri"/>
              </a:rPr>
              <a:t>DESPESA 2: Descrição -  Quantidade - Valor R$XXX,XX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  <a:ea typeface="Calibri"/>
              </a:rPr>
              <a:t>DESPESA 3: Descrição -  Quantidade - Valor R$XXX,XX 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t-BR" sz="2000" spc="-1" strike="noStrike">
                <a:solidFill>
                  <a:srgbClr val="000000"/>
                </a:solidFill>
                <a:latin typeface="Calibri"/>
                <a:ea typeface="Calibri"/>
              </a:rPr>
              <a:t>DESPESA 4: Descrição -  Quantidade - Valor R$XXX,XX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0" name="Google Shape;154;p6" descr="Logotipo&#10;&#10;Descrição gerada automaticamente"/>
          <p:cNvPicPr/>
          <p:nvPr/>
        </p:nvPicPr>
        <p:blipFill>
          <a:blip r:embed="rId1"/>
          <a:stretch/>
        </p:blipFill>
        <p:spPr>
          <a:xfrm>
            <a:off x="10787400" y="230040"/>
            <a:ext cx="1132200" cy="1098720"/>
          </a:xfrm>
          <a:prstGeom prst="rect">
            <a:avLst/>
          </a:prstGeom>
          <a:ln w="0">
            <a:noFill/>
          </a:ln>
        </p:spPr>
      </p:pic>
      <p:sp>
        <p:nvSpPr>
          <p:cNvPr id="121" name="Google Shape;155;p6"/>
          <p:cNvSpPr/>
          <p:nvPr/>
        </p:nvSpPr>
        <p:spPr>
          <a:xfrm>
            <a:off x="2300760" y="365040"/>
            <a:ext cx="9082080" cy="132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rmAutofit/>
          </a:bodyPr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pt-BR" sz="4400" spc="-1" strike="noStrike">
                <a:solidFill>
                  <a:srgbClr val="000000"/>
                </a:solidFill>
                <a:latin typeface="Calibri"/>
                <a:ea typeface="Calibri"/>
              </a:rPr>
              <a:t>Apresentação de contas - despesa </a:t>
            </a:r>
            <a:endParaRPr b="0" lang="pt-BR" sz="4400" spc="-1" strike="noStrike">
              <a:latin typeface="Arial"/>
            </a:endParaRPr>
          </a:p>
        </p:txBody>
      </p:sp>
      <p:pic>
        <p:nvPicPr>
          <p:cNvPr id="122" name="Google Shape;156;p6" descr=""/>
          <p:cNvPicPr/>
          <p:nvPr/>
        </p:nvPicPr>
        <p:blipFill>
          <a:blip r:embed="rId2"/>
          <a:stretch/>
        </p:blipFill>
        <p:spPr>
          <a:xfrm>
            <a:off x="897120" y="388080"/>
            <a:ext cx="1132200" cy="1132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Application>LibreOffice/7.3.5.2$Windows_X86_64 LibreOffice_project/184fe81b8c8c30d8b5082578aee2fed2ea847c01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2020-12-07T11:43:41Z</dcterms:created>
  <dc:creator>Rachel Lima</dc:creator>
  <dc:description/>
  <dc:language>pt-BR</dc:language>
  <cp:lastModifiedBy/>
  <dcterms:modified xsi:type="dcterms:W3CDTF">2024-07-03T09:10:22Z</dcterms:modified>
  <cp:revision>1</cp:revision>
  <dc:subject/>
  <dc:title/>
</cp:coreProperties>
</file>